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2" r:id="rId6"/>
    <p:sldId id="260" r:id="rId7"/>
    <p:sldId id="263" r:id="rId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6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25B4D9-C824-4704-972C-37FBFAC54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9C3C76-DF1E-45B3-AFFB-DF8ADA90C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B84F72-EF51-46A2-898B-12A1D5A13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944E5F-4975-491B-9231-F2BE1B23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F03958-7696-402B-9BC6-F8486105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78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0CC86-66B0-4220-B3CC-A5C812BA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F33402-9F92-4767-A122-0FCA3D710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84CA4C-AEF6-44A7-B2E9-CA169BDD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3173A8-9F85-4684-BDCD-F023C0E5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ABDC81-1593-46F3-91DB-ADC190FF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55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D02B56-B42B-4E1D-ACF7-5B3F575B50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496208-1636-411B-A363-99D26ED7F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5EB440-7621-49E2-ABAF-BF2B1F1A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508CB3-EC44-42FD-AE11-80A47CD2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E27867-6578-42AA-9C6E-DD55C47D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4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648C08-1987-407F-8BFC-BCC3A5F20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B69AB1-32D8-47A9-BFD7-ACD56EA07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38105B-2ADF-4694-8D77-18FBA502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C0EF4-0293-440C-9A44-E2AFDDFA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791ABC-008C-4E8A-90C1-E742FAE9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92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4171C7-357E-42FA-B1B9-7D4E7C89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0E9CAB-22E7-4DD4-A251-D5080441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31E54E-3506-4167-89EA-EDFD4806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C39BD-A08D-4D84-9171-7607A5D2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5F6BEC-9B25-4ED0-940A-D909D53AB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1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B6C33-EE62-4945-9477-45293DE5E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A9818B-41AC-443F-824B-EC919A9FEA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FF18B5-6D58-48A6-A92D-0F49A65C1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C6AA34-FE92-4146-A7CE-E67042F1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080FB7-D3BB-45C2-ABC3-533254EB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AC2888-EFE8-4598-9289-FC9562D3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1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16B7AA-71BB-4BFA-BB6C-8DCBC6703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ECF0A7-853D-4CC3-A4BA-B5B296468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1AFB5C-24C8-42EA-A10D-F35186214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AC26AE2-C1A8-4862-BB96-4E472B0D1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761333-2A2A-420D-B7F3-8932970B5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2EB936E-A304-43F3-AE03-5D15103B1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CFEE18-91E1-4BC1-8A14-1E3A58B93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9D3FBFD-BFD6-4D3F-8B31-FAC531D5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90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FC330-4519-4381-B20C-AE45A615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1113F8-818C-4FF7-A845-D4A1B3F7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8E45F1-2FE3-4A56-9473-B92BEAD1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A13D840-0C07-4375-9138-6CDB7D45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14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2345AB-2F4F-46B1-AF79-A29B6678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A18C25-3628-4569-B4EB-D2D822A5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0D33E4-C689-42D4-90A9-5146C6C9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4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0E7A1-18F1-482E-B948-74E078D19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A17E5E-63CD-41D6-8260-688917887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5F24B2-6079-4C94-A827-E4F4E61F7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CB5BD6-4E3A-4F8C-AB71-5EF44159E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26C317-DB8B-449D-8F07-47F9E096C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839F7C-4049-4B34-B476-BEA9F6FC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84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5FB2CB-14E3-4F3A-923D-983C17C4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3954964-C37F-4819-8743-0B3320FD4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675346-F31B-4FA0-BB86-E99076594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723F19-6FB9-468F-8930-E0412202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38E4FD-D2E5-4C2B-81F5-C9904E04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7A1329-3BFF-46F0-BADF-6E1CFE2B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59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CB23CA-D61E-4A25-AD0D-39AAA19E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C71528-F21C-45C8-B89E-846305FFC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D5A9D8-7B90-4278-B9F2-77B846CB40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C83F8-7BF9-4C89-82BF-11B540C5EDAF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3EF749-4D26-4E66-92E0-DFAAF5339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46DB3D-6143-41BA-AA65-66837CD98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FCD9D-B690-4F4F-9962-8FC0A057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28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4CBF8-56B2-49BF-AC31-FE1599FE8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553195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b="1" dirty="0">
                <a:latin typeface="+mn-ea"/>
                <a:ea typeface="+mn-ea"/>
              </a:rPr>
              <a:t>災害対策</a:t>
            </a:r>
            <a:br>
              <a:rPr kumimoji="1" lang="en-US" altLang="ja-JP" b="1" dirty="0">
                <a:latin typeface="+mn-ea"/>
                <a:ea typeface="+mn-ea"/>
              </a:rPr>
            </a:br>
            <a:r>
              <a:rPr kumimoji="1" lang="ja-JP" altLang="en-US" b="1" dirty="0">
                <a:latin typeface="+mn-ea"/>
                <a:ea typeface="+mn-ea"/>
              </a:rPr>
              <a:t>全国交流集会</a:t>
            </a:r>
            <a:r>
              <a:rPr kumimoji="1" lang="en-US" altLang="ja-JP" b="1" dirty="0">
                <a:latin typeface="+mn-ea"/>
                <a:ea typeface="+mn-ea"/>
              </a:rPr>
              <a:t>2020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33DCC9-38A3-4DFE-B2D6-EB24C4994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3714" y="4818272"/>
            <a:ext cx="9144000" cy="1655762"/>
          </a:xfrm>
        </p:spPr>
        <p:txBody>
          <a:bodyPr/>
          <a:lstStyle/>
          <a:p>
            <a:pPr algn="r"/>
            <a:r>
              <a:rPr lang="ja-JP" altLang="en-US" dirty="0"/>
              <a:t>東日本大震災復旧・復興支援みやぎ県民センター</a:t>
            </a:r>
            <a:endParaRPr lang="en-US" altLang="ja-JP" dirty="0"/>
          </a:p>
          <a:p>
            <a:pPr algn="r"/>
            <a:r>
              <a:rPr kumimoji="1" lang="ja-JP" altLang="en-US" dirty="0"/>
              <a:t>事務局長　小川静治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8BC3C4-C8A9-4D50-ABB5-66D3DED7E992}"/>
              </a:ext>
            </a:extLst>
          </p:cNvPr>
          <p:cNvSpPr txBox="1"/>
          <p:nvPr/>
        </p:nvSpPr>
        <p:spPr>
          <a:xfrm>
            <a:off x="1859902" y="2836506"/>
            <a:ext cx="102450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宮城県からの報告</a:t>
            </a:r>
            <a:endParaRPr kumimoji="1" lang="en-US" altLang="ja-JP" dirty="0"/>
          </a:p>
          <a:p>
            <a:endParaRPr kumimoji="1" lang="en-US" altLang="ja-JP" dirty="0"/>
          </a:p>
          <a:p>
            <a:pPr algn="just"/>
            <a:r>
              <a:rPr lang="ja-JP" altLang="ja-JP" sz="2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あらためて「被災者生活再建支援制度の抜本改革」を求める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349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A2153-13C9-42F6-BA57-26C74E279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417"/>
            <a:ext cx="10515600" cy="879930"/>
          </a:xfrm>
        </p:spPr>
        <p:txBody>
          <a:bodyPr/>
          <a:lstStyle/>
          <a:p>
            <a:pPr algn="ctr"/>
            <a:r>
              <a:rPr kumimoji="1" lang="ja-JP" altLang="en-US" dirty="0"/>
              <a:t>被災者生活再建支援法の改正課題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331B739-2958-4076-BD78-E731CCCF6D1B}"/>
              </a:ext>
            </a:extLst>
          </p:cNvPr>
          <p:cNvSpPr/>
          <p:nvPr/>
        </p:nvSpPr>
        <p:spPr>
          <a:xfrm>
            <a:off x="774442" y="1496944"/>
            <a:ext cx="4749282" cy="84908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り災証明一本主義からの転換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126D5D2-8D56-4520-BB30-F877E8FE58EB}"/>
              </a:ext>
            </a:extLst>
          </p:cNvPr>
          <p:cNvSpPr/>
          <p:nvPr/>
        </p:nvSpPr>
        <p:spPr>
          <a:xfrm>
            <a:off x="774442" y="2474962"/>
            <a:ext cx="4749282" cy="84908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同一災害同一支援へ</a:t>
            </a:r>
            <a:endParaRPr kumimoji="1" lang="ja-JP" altLang="en-US" sz="2000" b="1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E9BF1D-3DFA-4E71-AA12-185A7ED8CD3A}"/>
              </a:ext>
            </a:extLst>
          </p:cNvPr>
          <p:cNvSpPr/>
          <p:nvPr/>
        </p:nvSpPr>
        <p:spPr>
          <a:xfrm>
            <a:off x="774442" y="3428883"/>
            <a:ext cx="4749282" cy="849085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半壊・一部損壊の救済</a:t>
            </a:r>
            <a:endParaRPr kumimoji="1" lang="ja-JP" altLang="en-US" sz="2000" b="1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CB1C3BA-C3C8-4332-965D-75A33DA967BC}"/>
              </a:ext>
            </a:extLst>
          </p:cNvPr>
          <p:cNvSpPr/>
          <p:nvPr/>
        </p:nvSpPr>
        <p:spPr>
          <a:xfrm>
            <a:off x="774442" y="4406901"/>
            <a:ext cx="4749282" cy="849085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“被災世帯” ではなく“被災者” に</a:t>
            </a:r>
            <a:endParaRPr kumimoji="1" lang="ja-JP" altLang="en-US" sz="2000" b="1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78F415F-CA44-4AA7-9146-5F72A5023AD1}"/>
              </a:ext>
            </a:extLst>
          </p:cNvPr>
          <p:cNvSpPr/>
          <p:nvPr/>
        </p:nvSpPr>
        <p:spPr>
          <a:xfrm>
            <a:off x="774442" y="5384919"/>
            <a:ext cx="4749282" cy="84908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支援金額の不足</a:t>
            </a:r>
            <a:endParaRPr kumimoji="1" lang="ja-JP" altLang="en-US" sz="2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98E81AD-59FD-4707-8C63-991A249CFB19}"/>
              </a:ext>
            </a:extLst>
          </p:cNvPr>
          <p:cNvSpPr txBox="1"/>
          <p:nvPr/>
        </p:nvSpPr>
        <p:spPr>
          <a:xfrm>
            <a:off x="6096000" y="1598320"/>
            <a:ext cx="5548604" cy="646331"/>
          </a:xfrm>
          <a:prstGeom prst="rect">
            <a:avLst/>
          </a:prstGeom>
          <a:noFill/>
          <a:ln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り災証明書は「家の壊れ具合」を証明するが「被災者の被害」を表すものではない</a:t>
            </a:r>
            <a:endParaRPr kumimoji="1" lang="ja-JP" altLang="en-US" dirty="0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85A7842A-F22B-4593-B98D-FFFC5D91CC95}"/>
              </a:ext>
            </a:extLst>
          </p:cNvPr>
          <p:cNvSpPr/>
          <p:nvPr/>
        </p:nvSpPr>
        <p:spPr>
          <a:xfrm>
            <a:off x="5641911" y="1819469"/>
            <a:ext cx="335902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084DB8-14FF-4E55-87C8-AA8C2E7F6C02}"/>
              </a:ext>
            </a:extLst>
          </p:cNvPr>
          <p:cNvSpPr txBox="1"/>
          <p:nvPr/>
        </p:nvSpPr>
        <p:spPr>
          <a:xfrm>
            <a:off x="6060233" y="2718713"/>
            <a:ext cx="55486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同じ災害なのに地域によって支援に差が生じている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55F6728-FC85-4C36-B3A5-6A32E30684B9}"/>
              </a:ext>
            </a:extLst>
          </p:cNvPr>
          <p:cNvSpPr/>
          <p:nvPr/>
        </p:nvSpPr>
        <p:spPr>
          <a:xfrm>
            <a:off x="5694784" y="2736218"/>
            <a:ext cx="335902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F6648F27-8F5F-422A-8043-1D5EEB62946E}"/>
              </a:ext>
            </a:extLst>
          </p:cNvPr>
          <p:cNvSpPr/>
          <p:nvPr/>
        </p:nvSpPr>
        <p:spPr>
          <a:xfrm>
            <a:off x="5666793" y="3690139"/>
            <a:ext cx="335902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B3C0133D-EC01-4957-ADCB-A474F9DF3AA6}"/>
              </a:ext>
            </a:extLst>
          </p:cNvPr>
          <p:cNvSpPr/>
          <p:nvPr/>
        </p:nvSpPr>
        <p:spPr>
          <a:xfrm>
            <a:off x="5641911" y="4668157"/>
            <a:ext cx="335902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2F1C89AA-C626-4064-8090-008D90C0A5F6}"/>
              </a:ext>
            </a:extLst>
          </p:cNvPr>
          <p:cNvSpPr/>
          <p:nvPr/>
        </p:nvSpPr>
        <p:spPr>
          <a:xfrm>
            <a:off x="5641911" y="5646175"/>
            <a:ext cx="335902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7D63F5D-4EE4-46AD-A7A2-95FCA04115F2}"/>
              </a:ext>
            </a:extLst>
          </p:cNvPr>
          <p:cNvSpPr txBox="1"/>
          <p:nvPr/>
        </p:nvSpPr>
        <p:spPr>
          <a:xfrm>
            <a:off x="6096000" y="3562107"/>
            <a:ext cx="55268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「半壊」「一部損壊」の世帯には支援金がまったく支給されない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5A90D69-ABA5-47E0-98DA-E2B171CDA4C7}"/>
              </a:ext>
            </a:extLst>
          </p:cNvPr>
          <p:cNvSpPr txBox="1"/>
          <p:nvPr/>
        </p:nvSpPr>
        <p:spPr>
          <a:xfrm>
            <a:off x="6123991" y="4695802"/>
            <a:ext cx="54988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「被災世帯」基準ではなく、「被災者」基準に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791994B-AB09-40AE-A4B7-4DB05461528E}"/>
              </a:ext>
            </a:extLst>
          </p:cNvPr>
          <p:cNvSpPr txBox="1"/>
          <p:nvPr/>
        </p:nvSpPr>
        <p:spPr>
          <a:xfrm>
            <a:off x="6123991" y="5486294"/>
            <a:ext cx="54988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住宅新築費用には約</a:t>
            </a:r>
            <a:r>
              <a:rPr kumimoji="1" lang="en-US" altLang="ja-JP" dirty="0"/>
              <a:t>2500</a:t>
            </a:r>
            <a:r>
              <a:rPr lang="ja-JP" altLang="en-US" dirty="0"/>
              <a:t>万円も必要。現在の支援金額では不足で、在宅被災者の発生を防げない</a:t>
            </a:r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4B8DDC4-6399-48AC-BFEC-B1DFC3AF6E48}"/>
              </a:ext>
            </a:extLst>
          </p:cNvPr>
          <p:cNvSpPr txBox="1"/>
          <p:nvPr/>
        </p:nvSpPr>
        <p:spPr>
          <a:xfrm>
            <a:off x="688134" y="6439474"/>
            <a:ext cx="11244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「阪神・淡路大震災</a:t>
            </a:r>
            <a:r>
              <a:rPr kumimoji="1" lang="en-US" altLang="ja-JP" sz="900" dirty="0"/>
              <a:t>25</a:t>
            </a:r>
            <a:r>
              <a:rPr kumimoji="1" lang="ja-JP" altLang="en-US" sz="900" dirty="0"/>
              <a:t>年　創造的復興を総括し、未来へ提言する」（</a:t>
            </a:r>
            <a:r>
              <a:rPr kumimoji="1" lang="en-US" altLang="ja-JP" sz="900" dirty="0"/>
              <a:t>21</a:t>
            </a:r>
            <a:r>
              <a:rPr kumimoji="1" lang="ja-JP" altLang="en-US" sz="900" dirty="0"/>
              <a:t>世紀文明シンポジウム報告書</a:t>
            </a:r>
            <a:r>
              <a:rPr kumimoji="1" lang="en-US" altLang="ja-JP" sz="900" dirty="0"/>
              <a:t>35</a:t>
            </a:r>
            <a:r>
              <a:rPr kumimoji="1" lang="ja-JP" altLang="en-US" sz="900" dirty="0"/>
              <a:t>ページ　津久井進氏プレゼンを加工</a:t>
            </a:r>
          </a:p>
        </p:txBody>
      </p:sp>
    </p:spTree>
    <p:extLst>
      <p:ext uri="{BB962C8B-B14F-4D97-AF65-F5344CB8AC3E}">
        <p14:creationId xmlns:p14="http://schemas.microsoft.com/office/powerpoint/2010/main" val="297999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796B90-9D93-4FBE-80DE-3460B26822BD}"/>
              </a:ext>
            </a:extLst>
          </p:cNvPr>
          <p:cNvSpPr txBox="1"/>
          <p:nvPr/>
        </p:nvSpPr>
        <p:spPr>
          <a:xfrm>
            <a:off x="687355" y="529162"/>
            <a:ext cx="110754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+mj-lt"/>
              </a:rPr>
              <a:t>被災者生活再建支援法改正    </a:t>
            </a:r>
            <a:r>
              <a:rPr lang="ja-JP" altLang="en-US" sz="4400" dirty="0">
                <a:latin typeface="+mj-lt"/>
              </a:rPr>
              <a:t>「中規模半壊」創設</a:t>
            </a:r>
          </a:p>
          <a:p>
            <a:endParaRPr kumimoji="1" lang="ja-JP" altLang="en-US" sz="3200" b="1" dirty="0">
              <a:latin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15511F0-4AA2-4E30-8ECB-FC9D16060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08" y="1698227"/>
            <a:ext cx="11249302" cy="307633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6F7A4C-64BF-4D27-B205-3AA06E38756A}"/>
              </a:ext>
            </a:extLst>
          </p:cNvPr>
          <p:cNvSpPr txBox="1"/>
          <p:nvPr/>
        </p:nvSpPr>
        <p:spPr>
          <a:xfrm>
            <a:off x="5962261" y="4774566"/>
            <a:ext cx="203407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新規購入</a:t>
            </a:r>
            <a:r>
              <a:rPr kumimoji="1" lang="en-US" altLang="ja-JP" dirty="0"/>
              <a:t>100</a:t>
            </a:r>
            <a:r>
              <a:rPr lang="ja-JP" altLang="en-US" dirty="0"/>
              <a:t>万円</a:t>
            </a:r>
            <a:endParaRPr lang="en-US" altLang="ja-JP" dirty="0"/>
          </a:p>
          <a:p>
            <a:r>
              <a:rPr kumimoji="1" lang="ja-JP" altLang="en-US" dirty="0"/>
              <a:t>補修　　  </a:t>
            </a:r>
            <a:r>
              <a:rPr kumimoji="1" lang="en-US" altLang="ja-JP" dirty="0"/>
              <a:t>50</a:t>
            </a:r>
            <a:r>
              <a:rPr kumimoji="1" lang="ja-JP" altLang="en-US" dirty="0"/>
              <a:t>万円</a:t>
            </a:r>
            <a:endParaRPr kumimoji="1" lang="en-US" altLang="ja-JP" dirty="0"/>
          </a:p>
          <a:p>
            <a:r>
              <a:rPr lang="ja-JP" altLang="en-US" dirty="0"/>
              <a:t>賃貸入居  </a:t>
            </a:r>
            <a:r>
              <a:rPr lang="en-US" altLang="ja-JP" dirty="0"/>
              <a:t>25</a:t>
            </a:r>
            <a:r>
              <a:rPr lang="ja-JP" altLang="en-US" dirty="0"/>
              <a:t>万円</a:t>
            </a:r>
            <a:endParaRPr kumimoji="1" lang="ja-JP" altLang="en-US" dirty="0"/>
          </a:p>
        </p:txBody>
      </p:sp>
      <p:sp>
        <p:nvSpPr>
          <p:cNvPr id="8" name="左大かっこ 7">
            <a:extLst>
              <a:ext uri="{FF2B5EF4-FFF2-40B4-BE49-F238E27FC236}">
                <a16:creationId xmlns:a16="http://schemas.microsoft.com/office/drawing/2014/main" id="{0618D397-4EF4-4CC9-8E9A-ED17D3FD972C}"/>
              </a:ext>
            </a:extLst>
          </p:cNvPr>
          <p:cNvSpPr/>
          <p:nvPr/>
        </p:nvSpPr>
        <p:spPr>
          <a:xfrm>
            <a:off x="5784980" y="4774566"/>
            <a:ext cx="186612" cy="923330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大かっこ 9">
            <a:extLst>
              <a:ext uri="{FF2B5EF4-FFF2-40B4-BE49-F238E27FC236}">
                <a16:creationId xmlns:a16="http://schemas.microsoft.com/office/drawing/2014/main" id="{2D10A5C9-3EAF-4158-A46C-ECC1B97B0D42}"/>
              </a:ext>
            </a:extLst>
          </p:cNvPr>
          <p:cNvSpPr/>
          <p:nvPr/>
        </p:nvSpPr>
        <p:spPr>
          <a:xfrm>
            <a:off x="7903029" y="4774566"/>
            <a:ext cx="93306" cy="92333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97064C-BABD-4593-B9C2-EA3AED337C74}"/>
              </a:ext>
            </a:extLst>
          </p:cNvPr>
          <p:cNvSpPr txBox="1"/>
          <p:nvPr/>
        </p:nvSpPr>
        <p:spPr>
          <a:xfrm>
            <a:off x="985934" y="6128783"/>
            <a:ext cx="10907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今年の</a:t>
            </a:r>
            <a:r>
              <a:rPr lang="en-US" altLang="ja-JP" sz="2000" b="1" dirty="0"/>
              <a:t>7</a:t>
            </a:r>
            <a:r>
              <a:rPr lang="ja-JP" altLang="en-US" sz="2000" b="1" dirty="0"/>
              <a:t>月豪雨被害にさかのぼり対応　　昨年の「令和元年東日本台風」被害には適用されず</a:t>
            </a:r>
            <a:endParaRPr kumimoji="1" lang="ja-JP" altLang="en-US" sz="2000" b="1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2863C25-17B4-4F20-A483-13C274D68447}"/>
              </a:ext>
            </a:extLst>
          </p:cNvPr>
          <p:cNvSpPr/>
          <p:nvPr/>
        </p:nvSpPr>
        <p:spPr>
          <a:xfrm flipH="1">
            <a:off x="1446242" y="2099388"/>
            <a:ext cx="382557" cy="5971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7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60885E1-E886-488A-A0E3-51E74D747327}"/>
              </a:ext>
            </a:extLst>
          </p:cNvPr>
          <p:cNvCxnSpPr>
            <a:cxnSpLocks/>
          </p:cNvCxnSpPr>
          <p:nvPr/>
        </p:nvCxnSpPr>
        <p:spPr>
          <a:xfrm>
            <a:off x="4366725" y="961053"/>
            <a:ext cx="1" cy="5495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フローチャート: 代替処理 25">
            <a:extLst>
              <a:ext uri="{FF2B5EF4-FFF2-40B4-BE49-F238E27FC236}">
                <a16:creationId xmlns:a16="http://schemas.microsoft.com/office/drawing/2014/main" id="{E87BA883-A280-4B85-BEC6-9504788EFBD1}"/>
              </a:ext>
            </a:extLst>
          </p:cNvPr>
          <p:cNvSpPr/>
          <p:nvPr/>
        </p:nvSpPr>
        <p:spPr>
          <a:xfrm>
            <a:off x="2503716" y="2281084"/>
            <a:ext cx="3493452" cy="186812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574A0E0-1357-4D0D-923E-B52B46695A87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1722206" y="1980420"/>
            <a:ext cx="31949" cy="39911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3D8EEBF9-3C51-4AFF-BAFE-5E02A60D7C96}"/>
              </a:ext>
            </a:extLst>
          </p:cNvPr>
          <p:cNvCxnSpPr/>
          <p:nvPr/>
        </p:nvCxnSpPr>
        <p:spPr>
          <a:xfrm>
            <a:off x="2503715" y="1307490"/>
            <a:ext cx="357673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044F03C3-858A-46BF-A797-AF4810B8E49A}"/>
              </a:ext>
            </a:extLst>
          </p:cNvPr>
          <p:cNvSpPr/>
          <p:nvPr/>
        </p:nvSpPr>
        <p:spPr>
          <a:xfrm>
            <a:off x="1595535" y="2502159"/>
            <a:ext cx="317241" cy="2929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被災世帯数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2503B7D6-193B-4BD6-A53D-4592775F0AAD}"/>
              </a:ext>
            </a:extLst>
          </p:cNvPr>
          <p:cNvSpPr/>
          <p:nvPr/>
        </p:nvSpPr>
        <p:spPr>
          <a:xfrm>
            <a:off x="1516932" y="1569873"/>
            <a:ext cx="410547" cy="410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多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0BE9BBC-EAB1-4E83-B712-BA88BF114744}"/>
              </a:ext>
            </a:extLst>
          </p:cNvPr>
          <p:cNvSpPr/>
          <p:nvPr/>
        </p:nvSpPr>
        <p:spPr>
          <a:xfrm>
            <a:off x="1548881" y="5971592"/>
            <a:ext cx="410547" cy="410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少</a:t>
            </a:r>
            <a:endParaRPr kumimoji="1" lang="ja-JP" altLang="en-US" b="1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8DFAC94-7865-41EF-929D-30DDAF4F838D}"/>
              </a:ext>
            </a:extLst>
          </p:cNvPr>
          <p:cNvSpPr/>
          <p:nvPr/>
        </p:nvSpPr>
        <p:spPr>
          <a:xfrm>
            <a:off x="2659224" y="559837"/>
            <a:ext cx="457200" cy="4012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大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7E6DFDE-6C56-4767-B6E3-03EBE3818635}"/>
              </a:ext>
            </a:extLst>
          </p:cNvPr>
          <p:cNvSpPr/>
          <p:nvPr/>
        </p:nvSpPr>
        <p:spPr>
          <a:xfrm>
            <a:off x="9218635" y="561453"/>
            <a:ext cx="410547" cy="41054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少</a:t>
            </a:r>
            <a:endParaRPr kumimoji="1" lang="ja-JP" altLang="en-US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BD4117-CF3F-47B0-9994-0B3D0585B84F}"/>
              </a:ext>
            </a:extLst>
          </p:cNvPr>
          <p:cNvSpPr txBox="1"/>
          <p:nvPr/>
        </p:nvSpPr>
        <p:spPr>
          <a:xfrm>
            <a:off x="2374845" y="1557762"/>
            <a:ext cx="198765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全壊・長期避難・解体</a:t>
            </a:r>
            <a:r>
              <a:rPr kumimoji="1" lang="ja-JP" altLang="en-US" sz="1050" b="1" dirty="0"/>
              <a:t>（大規模半壊・半壊・敷地被害）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7C0FE8-D574-45AD-ABFC-147C02A6357F}"/>
              </a:ext>
            </a:extLst>
          </p:cNvPr>
          <p:cNvSpPr txBox="1"/>
          <p:nvPr/>
        </p:nvSpPr>
        <p:spPr>
          <a:xfrm>
            <a:off x="4366726" y="1510255"/>
            <a:ext cx="157065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大規模半壊</a:t>
            </a:r>
            <a:endParaRPr kumimoji="1" lang="en-US" altLang="ja-JP" sz="1200" b="1" dirty="0"/>
          </a:p>
          <a:p>
            <a:r>
              <a:rPr lang="ja-JP" altLang="en-US" sz="1050" dirty="0"/>
              <a:t>（大規模修繕が必要）</a:t>
            </a:r>
            <a:endParaRPr kumimoji="1" lang="ja-JP" altLang="en-US" sz="1050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649AA4D-F198-4536-839E-96A44A90238B}"/>
              </a:ext>
            </a:extLst>
          </p:cNvPr>
          <p:cNvCxnSpPr>
            <a:cxnSpLocks/>
          </p:cNvCxnSpPr>
          <p:nvPr/>
        </p:nvCxnSpPr>
        <p:spPr>
          <a:xfrm>
            <a:off x="6108440" y="961053"/>
            <a:ext cx="0" cy="5495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7A60C18-61F9-4F48-BD22-67AA8AA6F010}"/>
              </a:ext>
            </a:extLst>
          </p:cNvPr>
          <p:cNvCxnSpPr>
            <a:cxnSpLocks/>
          </p:cNvCxnSpPr>
          <p:nvPr/>
        </p:nvCxnSpPr>
        <p:spPr>
          <a:xfrm>
            <a:off x="7887477" y="961053"/>
            <a:ext cx="0" cy="5495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290364D-2FBC-4563-9806-200225C287BA}"/>
              </a:ext>
            </a:extLst>
          </p:cNvPr>
          <p:cNvSpPr txBox="1"/>
          <p:nvPr/>
        </p:nvSpPr>
        <p:spPr>
          <a:xfrm>
            <a:off x="3648269" y="1178008"/>
            <a:ext cx="14369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1"/>
                </a:solidFill>
              </a:rPr>
              <a:t>著しい被害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5237D8-721A-4C10-B2E0-85695224281C}"/>
              </a:ext>
            </a:extLst>
          </p:cNvPr>
          <p:cNvSpPr txBox="1"/>
          <p:nvPr/>
        </p:nvSpPr>
        <p:spPr>
          <a:xfrm>
            <a:off x="6204155" y="1510255"/>
            <a:ext cx="1645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半壊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BE70458-2745-4BB4-B30E-6F109BA508EC}"/>
              </a:ext>
            </a:extLst>
          </p:cNvPr>
          <p:cNvSpPr txBox="1"/>
          <p:nvPr/>
        </p:nvSpPr>
        <p:spPr>
          <a:xfrm>
            <a:off x="8150942" y="1510255"/>
            <a:ext cx="147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準半壊</a:t>
            </a:r>
            <a:r>
              <a:rPr kumimoji="1" lang="en-US" altLang="ja-JP" sz="1200" b="1" dirty="0"/>
              <a:t>/</a:t>
            </a:r>
            <a:r>
              <a:rPr kumimoji="1" lang="ja-JP" altLang="en-US" sz="1200" b="1" dirty="0"/>
              <a:t>一部損壊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A6A7309-B00F-45BA-9B13-A9782D73AA79}"/>
              </a:ext>
            </a:extLst>
          </p:cNvPr>
          <p:cNvCxnSpPr>
            <a:cxnSpLocks/>
          </p:cNvCxnSpPr>
          <p:nvPr/>
        </p:nvCxnSpPr>
        <p:spPr>
          <a:xfrm>
            <a:off x="9629182" y="961053"/>
            <a:ext cx="26587" cy="5520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F50B6604-4812-46AE-8EC3-7413F69BBD05}"/>
              </a:ext>
            </a:extLst>
          </p:cNvPr>
          <p:cNvCxnSpPr>
            <a:stCxn id="9" idx="6"/>
            <a:endCxn id="11" idx="2"/>
          </p:cNvCxnSpPr>
          <p:nvPr/>
        </p:nvCxnSpPr>
        <p:spPr>
          <a:xfrm>
            <a:off x="3116424" y="760445"/>
            <a:ext cx="6102211" cy="62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E501022-F9C8-46F4-BDF1-3F53E9B01C3B}"/>
              </a:ext>
            </a:extLst>
          </p:cNvPr>
          <p:cNvSpPr/>
          <p:nvPr/>
        </p:nvSpPr>
        <p:spPr>
          <a:xfrm>
            <a:off x="4144346" y="607744"/>
            <a:ext cx="3928188" cy="25192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被害の程度</a:t>
            </a:r>
          </a:p>
        </p:txBody>
      </p:sp>
      <p:sp>
        <p:nvSpPr>
          <p:cNvPr id="34" name="フローチャート: 代替処理 33">
            <a:extLst>
              <a:ext uri="{FF2B5EF4-FFF2-40B4-BE49-F238E27FC236}">
                <a16:creationId xmlns:a16="http://schemas.microsoft.com/office/drawing/2014/main" id="{D55C47E4-BA2E-433F-A949-6C3DA6E8F003}"/>
              </a:ext>
            </a:extLst>
          </p:cNvPr>
          <p:cNvSpPr/>
          <p:nvPr/>
        </p:nvSpPr>
        <p:spPr>
          <a:xfrm>
            <a:off x="6147677" y="2279467"/>
            <a:ext cx="3424998" cy="4017080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56000">
                <a:schemeClr val="accent4">
                  <a:lumMod val="60000"/>
                  <a:lumOff val="40000"/>
                </a:schemeClr>
              </a:gs>
              <a:gs pos="83000">
                <a:schemeClr val="accent4"/>
              </a:gs>
              <a:gs pos="100000">
                <a:schemeClr val="accent4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代替処理 34">
            <a:extLst>
              <a:ext uri="{FF2B5EF4-FFF2-40B4-BE49-F238E27FC236}">
                <a16:creationId xmlns:a16="http://schemas.microsoft.com/office/drawing/2014/main" id="{520EF94C-CFFB-4421-A947-88D0F6B8AD46}"/>
              </a:ext>
            </a:extLst>
          </p:cNvPr>
          <p:cNvSpPr/>
          <p:nvPr/>
        </p:nvSpPr>
        <p:spPr>
          <a:xfrm>
            <a:off x="2529458" y="4255757"/>
            <a:ext cx="3493452" cy="204079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553C6A0-F3EA-44CB-B139-81912A6060B5}"/>
              </a:ext>
            </a:extLst>
          </p:cNvPr>
          <p:cNvSpPr txBox="1"/>
          <p:nvPr/>
        </p:nvSpPr>
        <p:spPr>
          <a:xfrm>
            <a:off x="6310280" y="3552133"/>
            <a:ext cx="326239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地方</a:t>
            </a:r>
            <a:r>
              <a:rPr kumimoji="1" lang="ja-JP" altLang="en-US" b="1" dirty="0"/>
              <a:t>公共団体による支援金</a:t>
            </a:r>
            <a:endParaRPr kumimoji="1" lang="en-US" altLang="ja-JP" b="1" dirty="0"/>
          </a:p>
          <a:p>
            <a:r>
              <a:rPr lang="ja-JP" altLang="en-US" sz="1400" b="1" dirty="0"/>
              <a:t>（国の補助・特別交付税措置等なし）</a:t>
            </a:r>
            <a:endParaRPr lang="en-US" altLang="ja-JP" sz="1400" b="1" dirty="0"/>
          </a:p>
          <a:p>
            <a:endParaRPr lang="en-US" altLang="ja-JP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rgbClr val="FF0000"/>
                </a:solidFill>
              </a:rPr>
              <a:t>地方公共団体の判断で支援金を支給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7BD3254-A1B9-412C-93E9-E7BF6D01C348}"/>
              </a:ext>
            </a:extLst>
          </p:cNvPr>
          <p:cNvSpPr txBox="1"/>
          <p:nvPr/>
        </p:nvSpPr>
        <p:spPr>
          <a:xfrm>
            <a:off x="2872905" y="2420180"/>
            <a:ext cx="306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支援法</a:t>
            </a:r>
            <a:r>
              <a:rPr kumimoji="1" lang="ja-JP" altLang="en-US" b="1" dirty="0">
                <a:solidFill>
                  <a:srgbClr val="FF0000"/>
                </a:solidFill>
              </a:rPr>
              <a:t>適用</a:t>
            </a:r>
            <a:r>
              <a:rPr kumimoji="1" lang="ja-JP" altLang="en-US" b="1" dirty="0"/>
              <a:t>による支援金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8AD16D9-5A78-44EB-81BE-5B357494E6B1}"/>
              </a:ext>
            </a:extLst>
          </p:cNvPr>
          <p:cNvSpPr txBox="1"/>
          <p:nvPr/>
        </p:nvSpPr>
        <p:spPr>
          <a:xfrm>
            <a:off x="2805374" y="2753483"/>
            <a:ext cx="292612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（国</a:t>
            </a:r>
            <a:r>
              <a:rPr kumimoji="1" lang="en-US" altLang="ja-JP" sz="1400" b="1" dirty="0"/>
              <a:t>1/2</a:t>
            </a:r>
            <a:r>
              <a:rPr kumimoji="1" lang="ja-JP" altLang="en-US" sz="1400" b="1" dirty="0"/>
              <a:t>、都道府県</a:t>
            </a:r>
            <a:r>
              <a:rPr kumimoji="1" lang="en-US" altLang="ja-JP" sz="1400" b="1" dirty="0"/>
              <a:t>1/2</a:t>
            </a:r>
            <a:r>
              <a:rPr kumimoji="1" lang="ja-JP" altLang="en-US" sz="1400" b="1" dirty="0"/>
              <a:t>）</a:t>
            </a:r>
            <a:endParaRPr kumimoji="1" lang="en-US" altLang="ja-JP" sz="1400" b="1" dirty="0"/>
          </a:p>
          <a:p>
            <a:r>
              <a:rPr lang="ja-JP" altLang="en-US" sz="1400" b="1" dirty="0"/>
              <a:t>  </a:t>
            </a:r>
            <a:r>
              <a:rPr lang="en-US" altLang="ja-JP" sz="1400" b="1" dirty="0"/>
              <a:t>(</a:t>
            </a:r>
            <a:r>
              <a:rPr lang="ja-JP" altLang="en-US" sz="1400" b="1" dirty="0"/>
              <a:t>所得・年齢制限なし）</a:t>
            </a:r>
            <a:endParaRPr lang="en-US" altLang="ja-JP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/>
              <a:t>都道府県に支援金の支給義務</a:t>
            </a:r>
            <a:endParaRPr kumimoji="1" lang="en-US" altLang="ja-JP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b="1" dirty="0"/>
              <a:t>全都道府県の相互扶助</a:t>
            </a:r>
            <a:endParaRPr lang="en-US" altLang="ja-JP" sz="1400" b="1" dirty="0"/>
          </a:p>
          <a:p>
            <a:r>
              <a:rPr lang="ja-JP" altLang="en-US" sz="1400" b="1" dirty="0"/>
              <a:t>　　（基金への拠出義務）</a:t>
            </a:r>
            <a:endParaRPr lang="en-US" altLang="ja-JP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/>
              <a:t>国による法定補助</a:t>
            </a:r>
            <a:endParaRPr kumimoji="1" lang="en-US" altLang="ja-JP" sz="1400" b="1" dirty="0"/>
          </a:p>
          <a:p>
            <a:endParaRPr kumimoji="1" lang="ja-JP" altLang="en-US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0F9EB24-D3E2-406E-88F7-100DC03EB9A0}"/>
              </a:ext>
            </a:extLst>
          </p:cNvPr>
          <p:cNvSpPr txBox="1"/>
          <p:nvPr/>
        </p:nvSpPr>
        <p:spPr>
          <a:xfrm>
            <a:off x="2777413" y="4415476"/>
            <a:ext cx="295407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支援法</a:t>
            </a:r>
            <a:r>
              <a:rPr lang="ja-JP" altLang="en-US" b="1" dirty="0">
                <a:solidFill>
                  <a:srgbClr val="FF0000"/>
                </a:solidFill>
              </a:rPr>
              <a:t>不適用</a:t>
            </a:r>
            <a:r>
              <a:rPr lang="ja-JP" altLang="en-US" b="1" dirty="0"/>
              <a:t>の場合、都道府県独自制度で支援金</a:t>
            </a:r>
            <a:endParaRPr lang="en-US" altLang="ja-JP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b="1" dirty="0">
                <a:solidFill>
                  <a:srgbClr val="FF0000"/>
                </a:solidFill>
              </a:rPr>
              <a:t>都道府県が条例で支援法同様の支援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b="1" dirty="0">
                <a:solidFill>
                  <a:srgbClr val="FF0000"/>
                </a:solidFill>
              </a:rPr>
              <a:t>１</a:t>
            </a:r>
            <a:r>
              <a:rPr lang="en-US" altLang="ja-JP" sz="1400" b="1" dirty="0">
                <a:solidFill>
                  <a:srgbClr val="FF0000"/>
                </a:solidFill>
              </a:rPr>
              <a:t>/</a:t>
            </a:r>
            <a:r>
              <a:rPr lang="ja-JP" altLang="en-US" sz="1400" b="1" dirty="0">
                <a:solidFill>
                  <a:srgbClr val="FF0000"/>
                </a:solidFill>
              </a:rPr>
              <a:t>２を特別交付税で措置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90940B3-6FDF-40C2-A6DF-437955B5F232}"/>
              </a:ext>
            </a:extLst>
          </p:cNvPr>
          <p:cNvSpPr txBox="1"/>
          <p:nvPr/>
        </p:nvSpPr>
        <p:spPr>
          <a:xfrm>
            <a:off x="2937099" y="5801671"/>
            <a:ext cx="292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２４都府県で導入済み</a:t>
            </a:r>
          </a:p>
        </p:txBody>
      </p:sp>
      <p:pic>
        <p:nvPicPr>
          <p:cNvPr id="3" name="グラフィックス 2" descr="バッジ 1">
            <a:extLst>
              <a:ext uri="{FF2B5EF4-FFF2-40B4-BE49-F238E27FC236}">
                <a16:creationId xmlns:a16="http://schemas.microsoft.com/office/drawing/2014/main" id="{4387187E-E75E-4717-AB83-9EADF9C45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0568" y="2043851"/>
            <a:ext cx="762646" cy="762646"/>
          </a:xfrm>
          <a:prstGeom prst="rect">
            <a:avLst/>
          </a:prstGeom>
        </p:spPr>
      </p:pic>
      <p:pic>
        <p:nvPicPr>
          <p:cNvPr id="10" name="グラフィックス 9" descr="バッジ">
            <a:extLst>
              <a:ext uri="{FF2B5EF4-FFF2-40B4-BE49-F238E27FC236}">
                <a16:creationId xmlns:a16="http://schemas.microsoft.com/office/drawing/2014/main" id="{54FE63CE-4452-489A-A7EE-359CD9F053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0301" y="4051504"/>
            <a:ext cx="855770" cy="855770"/>
          </a:xfrm>
          <a:prstGeom prst="rect">
            <a:avLst/>
          </a:prstGeom>
        </p:spPr>
      </p:pic>
      <p:pic>
        <p:nvPicPr>
          <p:cNvPr id="15" name="グラフィックス 14" descr="バッジ 3">
            <a:extLst>
              <a:ext uri="{FF2B5EF4-FFF2-40B4-BE49-F238E27FC236}">
                <a16:creationId xmlns:a16="http://schemas.microsoft.com/office/drawing/2014/main" id="{8F2AF09F-23D6-4E2E-9323-5348BED918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30908" y="2038825"/>
            <a:ext cx="885700" cy="88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8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5563292-9AC8-4A83-ADDD-246C16D06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5525" y="233550"/>
            <a:ext cx="5069030" cy="646392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EEA6B0-E4BE-4C48-9D85-6F91515A705F}"/>
              </a:ext>
            </a:extLst>
          </p:cNvPr>
          <p:cNvSpPr txBox="1"/>
          <p:nvPr/>
        </p:nvSpPr>
        <p:spPr>
          <a:xfrm>
            <a:off x="796412" y="6499565"/>
            <a:ext cx="30873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出典：内閣府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CB1F4-5754-46AB-BADD-6E3A36329D6E}"/>
              </a:ext>
            </a:extLst>
          </p:cNvPr>
          <p:cNvSpPr/>
          <p:nvPr/>
        </p:nvSpPr>
        <p:spPr>
          <a:xfrm>
            <a:off x="2817845" y="2743200"/>
            <a:ext cx="354563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3B12B55-1CAA-4F1B-AB0A-F9AA7B3B76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582" y="2974032"/>
            <a:ext cx="3610345" cy="345975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CC3BFF-96C1-4FED-B85E-76A5A9888FBC}"/>
              </a:ext>
            </a:extLst>
          </p:cNvPr>
          <p:cNvSpPr txBox="1"/>
          <p:nvPr/>
        </p:nvSpPr>
        <p:spPr>
          <a:xfrm>
            <a:off x="6096000" y="384988"/>
            <a:ext cx="58398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+mj-lt"/>
              </a:rPr>
              <a:t>自治体での災害時独自支援制度拡充を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A8860E-C4FF-4724-8EA7-F569DA54099E}"/>
              </a:ext>
            </a:extLst>
          </p:cNvPr>
          <p:cNvSpPr txBox="1"/>
          <p:nvPr/>
        </p:nvSpPr>
        <p:spPr>
          <a:xfrm>
            <a:off x="6597447" y="2489284"/>
            <a:ext cx="506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2019</a:t>
            </a:r>
            <a:r>
              <a:rPr kumimoji="1" lang="ja-JP" altLang="en-US" b="1" dirty="0"/>
              <a:t>年台風</a:t>
            </a:r>
            <a:r>
              <a:rPr kumimoji="1" lang="en-US" altLang="ja-JP" b="1" dirty="0"/>
              <a:t>19</a:t>
            </a:r>
            <a:r>
              <a:rPr kumimoji="1" lang="ja-JP" altLang="en-US" b="1" dirty="0"/>
              <a:t>号で被災した</a:t>
            </a:r>
            <a:r>
              <a:rPr kumimoji="1" lang="en-US" altLang="ja-JP" b="1" dirty="0"/>
              <a:t>390</a:t>
            </a:r>
            <a:r>
              <a:rPr kumimoji="1" lang="ja-JP" altLang="en-US" b="1" dirty="0"/>
              <a:t>市区町村で</a:t>
            </a:r>
            <a:r>
              <a:rPr kumimoji="1" lang="en-US" altLang="ja-JP" b="1" dirty="0"/>
              <a:t>—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40B087-E53C-4FBD-AD49-3566D63D0444}"/>
              </a:ext>
            </a:extLst>
          </p:cNvPr>
          <p:cNvSpPr txBox="1"/>
          <p:nvPr/>
        </p:nvSpPr>
        <p:spPr>
          <a:xfrm>
            <a:off x="10226351" y="6242180"/>
            <a:ext cx="15768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毎日新聞</a:t>
            </a:r>
            <a:r>
              <a:rPr kumimoji="1" lang="en-US" altLang="ja-JP" sz="900" dirty="0"/>
              <a:t>20/9/12</a:t>
            </a:r>
            <a:r>
              <a:rPr kumimoji="1" lang="ja-JP" altLang="en-US" sz="900" dirty="0"/>
              <a:t>を加工</a:t>
            </a:r>
          </a:p>
        </p:txBody>
      </p:sp>
    </p:spTree>
    <p:extLst>
      <p:ext uri="{BB962C8B-B14F-4D97-AF65-F5344CB8AC3E}">
        <p14:creationId xmlns:p14="http://schemas.microsoft.com/office/powerpoint/2010/main" val="255756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A824C-FB53-4A20-89D6-2F3CE09D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6" y="1009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ea typeface="+mn-ea"/>
              </a:rPr>
              <a:t>支援金支給状況と復興予算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AB097304-8677-4E16-B85D-F439DF9E43AE}"/>
              </a:ext>
            </a:extLst>
          </p:cNvPr>
          <p:cNvGraphicFramePr>
            <a:graphicFrameLocks noGrp="1"/>
          </p:cNvGraphicFramePr>
          <p:nvPr/>
        </p:nvGraphicFramePr>
        <p:xfrm>
          <a:off x="1704392" y="1945639"/>
          <a:ext cx="8783215" cy="180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227">
                  <a:extLst>
                    <a:ext uri="{9D8B030D-6E8A-4147-A177-3AD203B41FA5}">
                      <a16:colId xmlns:a16="http://schemas.microsoft.com/office/drawing/2014/main" val="187799011"/>
                    </a:ext>
                  </a:extLst>
                </a:gridCol>
                <a:gridCol w="1514264">
                  <a:extLst>
                    <a:ext uri="{9D8B030D-6E8A-4147-A177-3AD203B41FA5}">
                      <a16:colId xmlns:a16="http://schemas.microsoft.com/office/drawing/2014/main" val="183024349"/>
                    </a:ext>
                  </a:extLst>
                </a:gridCol>
                <a:gridCol w="2065508">
                  <a:extLst>
                    <a:ext uri="{9D8B030D-6E8A-4147-A177-3AD203B41FA5}">
                      <a16:colId xmlns:a16="http://schemas.microsoft.com/office/drawing/2014/main" val="2992468848"/>
                    </a:ext>
                  </a:extLst>
                </a:gridCol>
                <a:gridCol w="2687216">
                  <a:extLst>
                    <a:ext uri="{9D8B030D-6E8A-4147-A177-3AD203B41FA5}">
                      <a16:colId xmlns:a16="http://schemas.microsoft.com/office/drawing/2014/main" val="24402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対象災害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支給世帯数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支援金支給額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一世帯当たり支給額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3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東日本大震災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203,107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3701</a:t>
                      </a:r>
                      <a:r>
                        <a:rPr kumimoji="1" lang="ja-JP" altLang="en-US" sz="24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182</a:t>
                      </a:r>
                      <a:r>
                        <a:rPr kumimoji="1" lang="ja-JP" altLang="en-US" sz="2400" dirty="0"/>
                        <a:t>万円</a:t>
                      </a:r>
                      <a:endParaRPr kumimoji="1" lang="en-US" altLang="ja-JP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15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それ以外の災害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82,703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1314</a:t>
                      </a:r>
                      <a:r>
                        <a:rPr kumimoji="1" lang="ja-JP" altLang="en-US" sz="2400" dirty="0"/>
                        <a:t>億円</a:t>
                      </a:r>
                      <a:endParaRPr kumimoji="1" lang="en-US" altLang="ja-JP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159</a:t>
                      </a:r>
                      <a:r>
                        <a:rPr kumimoji="1" lang="ja-JP" altLang="en-US" sz="2400" dirty="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95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総合計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/>
                        <a:t>285,810</a:t>
                      </a:r>
                      <a:endParaRPr kumimoji="1" lang="ja-JP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dirty="0"/>
                        <a:t>5015</a:t>
                      </a:r>
                      <a:r>
                        <a:rPr kumimoji="1" lang="ja-JP" altLang="en-US" sz="2800" b="1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/>
                        <a:t>175</a:t>
                      </a:r>
                      <a:r>
                        <a:rPr kumimoji="1" lang="ja-JP" altLang="en-US" sz="2800" b="1" dirty="0"/>
                        <a:t>万円</a:t>
                      </a:r>
                      <a:endParaRPr kumimoji="1" lang="en-US" altLang="ja-JP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887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B367D0-67F1-452A-AC7F-3120906D0E5E}"/>
              </a:ext>
            </a:extLst>
          </p:cNvPr>
          <p:cNvSpPr txBox="1"/>
          <p:nvPr/>
        </p:nvSpPr>
        <p:spPr>
          <a:xfrm>
            <a:off x="6379030" y="1696784"/>
            <a:ext cx="4096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1999</a:t>
            </a:r>
            <a:r>
              <a:rPr kumimoji="1" lang="ja-JP" altLang="en-US" sz="1200" dirty="0"/>
              <a:t>年～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</a:t>
            </a:r>
            <a:r>
              <a:rPr kumimoji="1" lang="en-US" altLang="ja-JP" sz="1200" dirty="0"/>
              <a:t>6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30</a:t>
            </a:r>
            <a:r>
              <a:rPr kumimoji="1" lang="ja-JP" altLang="en-US" sz="1200" dirty="0"/>
              <a:t>日現在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02A81F-14E1-4B3B-AD7E-581E3FB1DCA2}"/>
              </a:ext>
            </a:extLst>
          </p:cNvPr>
          <p:cNvSpPr txBox="1"/>
          <p:nvPr/>
        </p:nvSpPr>
        <p:spPr>
          <a:xfrm>
            <a:off x="407439" y="3794861"/>
            <a:ext cx="5971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/>
              <a:t>出典：内閣府防災情報のページ　「支援金の支給状況（Ｒ</a:t>
            </a:r>
            <a:r>
              <a:rPr lang="en-US" altLang="ja-JP" sz="1200" dirty="0"/>
              <a:t>2.6.30</a:t>
            </a:r>
            <a:r>
              <a:rPr lang="ja-JP" altLang="en-US" sz="1200" dirty="0"/>
              <a:t>現在）」</a:t>
            </a:r>
            <a:endParaRPr kumimoji="1" lang="ja-JP" altLang="en-US" sz="12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E4B022-5E34-49F8-9A41-CA62390F0676}"/>
              </a:ext>
            </a:extLst>
          </p:cNvPr>
          <p:cNvSpPr/>
          <p:nvPr/>
        </p:nvSpPr>
        <p:spPr>
          <a:xfrm>
            <a:off x="5747657" y="3241971"/>
            <a:ext cx="2034074" cy="5299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86E528-7B5E-4103-866B-FD77A312A3A2}"/>
              </a:ext>
            </a:extLst>
          </p:cNvPr>
          <p:cNvSpPr txBox="1"/>
          <p:nvPr/>
        </p:nvSpPr>
        <p:spPr>
          <a:xfrm>
            <a:off x="1106066" y="4841306"/>
            <a:ext cx="2698102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東日本大震災復興予算</a:t>
            </a:r>
            <a:r>
              <a:rPr lang="ja-JP" altLang="en-US" dirty="0"/>
              <a:t>　</a:t>
            </a:r>
            <a:endParaRPr lang="en-US" altLang="ja-JP" dirty="0"/>
          </a:p>
          <a:p>
            <a:pPr algn="ctr"/>
            <a:r>
              <a:rPr kumimoji="1" lang="en-US" altLang="ja-JP" sz="3200" b="1" dirty="0"/>
              <a:t>32</a:t>
            </a:r>
            <a:r>
              <a:rPr kumimoji="1" lang="ja-JP" altLang="en-US" sz="3200" b="1" dirty="0"/>
              <a:t>兆円</a:t>
            </a:r>
            <a:r>
              <a:rPr lang="ja-JP" altLang="en-US" sz="3200" b="1" dirty="0"/>
              <a:t>の</a:t>
            </a:r>
            <a:endParaRPr lang="en-US" altLang="ja-JP" sz="3200" b="1" dirty="0"/>
          </a:p>
          <a:p>
            <a:pPr algn="ctr"/>
            <a:r>
              <a:rPr lang="ja-JP" altLang="en-US" sz="3200" b="1" dirty="0"/>
              <a:t>約</a:t>
            </a:r>
            <a:r>
              <a:rPr lang="en-US" altLang="ja-JP" sz="3200" b="1" dirty="0"/>
              <a:t>1.5</a:t>
            </a:r>
            <a:r>
              <a:rPr lang="ja-JP" altLang="en-US" sz="3200" b="1" dirty="0"/>
              <a:t>％</a:t>
            </a:r>
            <a:endParaRPr kumimoji="1" lang="ja-JP" altLang="en-US" sz="3200" b="1" dirty="0"/>
          </a:p>
        </p:txBody>
      </p: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D711BB2C-8592-4BA7-999A-BE2FA5375CCA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rot="5400000">
            <a:off x="4075228" y="2151840"/>
            <a:ext cx="1069356" cy="4309577"/>
          </a:xfrm>
          <a:prstGeom prst="bentConnector3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3F302E7-0503-491C-98DC-D8A44CB09B94}"/>
              </a:ext>
            </a:extLst>
          </p:cNvPr>
          <p:cNvSpPr txBox="1"/>
          <p:nvPr/>
        </p:nvSpPr>
        <p:spPr>
          <a:xfrm>
            <a:off x="8197716" y="4864218"/>
            <a:ext cx="3581401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復興予算不用額（使い道ナシ）</a:t>
            </a:r>
            <a:endParaRPr kumimoji="1" lang="en-US" altLang="ja-JP" dirty="0"/>
          </a:p>
          <a:p>
            <a:pPr algn="ctr"/>
            <a:r>
              <a:rPr lang="en-US" altLang="ja-JP" sz="2000" dirty="0"/>
              <a:t>2017</a:t>
            </a:r>
            <a:r>
              <a:rPr lang="ja-JP" altLang="en-US" sz="2000" dirty="0"/>
              <a:t>年度　</a:t>
            </a:r>
            <a:r>
              <a:rPr lang="en-US" altLang="ja-JP" sz="3200" dirty="0"/>
              <a:t>3865</a:t>
            </a:r>
            <a:r>
              <a:rPr lang="ja-JP" altLang="en-US" sz="3200" dirty="0"/>
              <a:t>億円</a:t>
            </a:r>
            <a:endParaRPr lang="en-US" altLang="ja-JP" sz="3200" dirty="0"/>
          </a:p>
          <a:p>
            <a:pPr algn="ctr"/>
            <a:r>
              <a:rPr lang="en-US" altLang="ja-JP" sz="2000" dirty="0"/>
              <a:t>2018</a:t>
            </a:r>
            <a:r>
              <a:rPr lang="ja-JP" altLang="en-US" sz="2000" dirty="0"/>
              <a:t>年度　</a:t>
            </a:r>
            <a:r>
              <a:rPr lang="en-US" altLang="ja-JP" sz="3200" dirty="0"/>
              <a:t>2736</a:t>
            </a:r>
            <a:r>
              <a:rPr lang="ja-JP" altLang="en-US" sz="3200" dirty="0"/>
              <a:t>億円</a:t>
            </a:r>
            <a:endParaRPr kumimoji="1" lang="en-US" altLang="ja-JP" sz="3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8B55082-E56C-43CF-9454-5C2E70C9247E}"/>
              </a:ext>
            </a:extLst>
          </p:cNvPr>
          <p:cNvSpPr txBox="1"/>
          <p:nvPr/>
        </p:nvSpPr>
        <p:spPr>
          <a:xfrm>
            <a:off x="4484133" y="4864218"/>
            <a:ext cx="3147525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2017</a:t>
            </a:r>
            <a:r>
              <a:rPr kumimoji="1" lang="ja-JP" altLang="en-US" dirty="0"/>
              <a:t>年会計検査院指摘</a:t>
            </a:r>
            <a:endParaRPr kumimoji="1" lang="en-US" altLang="ja-JP" dirty="0"/>
          </a:p>
          <a:p>
            <a:pPr algn="ctr"/>
            <a:r>
              <a:rPr lang="ja-JP" altLang="en-US" sz="3200" b="1" dirty="0"/>
              <a:t>約</a:t>
            </a:r>
            <a:r>
              <a:rPr lang="en-US" altLang="ja-JP" sz="3200" b="1" dirty="0"/>
              <a:t>5</a:t>
            </a:r>
            <a:r>
              <a:rPr lang="ja-JP" altLang="en-US" sz="3200" b="1" dirty="0"/>
              <a:t>兆円</a:t>
            </a:r>
            <a:r>
              <a:rPr lang="ja-JP" altLang="en-US" b="1" dirty="0"/>
              <a:t>が未使用</a:t>
            </a:r>
            <a:endParaRPr lang="en-US" altLang="ja-JP" b="1" dirty="0"/>
          </a:p>
          <a:p>
            <a:pPr algn="ctr"/>
            <a:r>
              <a:rPr kumimoji="1" lang="ja-JP" altLang="en-US" sz="3200" b="1" dirty="0"/>
              <a:t>約</a:t>
            </a:r>
            <a:r>
              <a:rPr kumimoji="1" lang="en-US" altLang="ja-JP" sz="3200" b="1" dirty="0"/>
              <a:t>5</a:t>
            </a:r>
            <a:r>
              <a:rPr kumimoji="1" lang="ja-JP" altLang="en-US" sz="3200" b="1" dirty="0"/>
              <a:t>千億円</a:t>
            </a:r>
            <a:r>
              <a:rPr kumimoji="1" lang="ja-JP" altLang="en-US" b="1" dirty="0"/>
              <a:t>が不要額</a:t>
            </a:r>
            <a:endParaRPr kumimoji="1" lang="en-US" altLang="ja-JP" b="1" dirty="0"/>
          </a:p>
        </p:txBody>
      </p:sp>
      <p:cxnSp>
        <p:nvCxnSpPr>
          <p:cNvPr id="27" name="コネクタ: カギ線 26">
            <a:extLst>
              <a:ext uri="{FF2B5EF4-FFF2-40B4-BE49-F238E27FC236}">
                <a16:creationId xmlns:a16="http://schemas.microsoft.com/office/drawing/2014/main" id="{8EB50403-2020-49D7-B985-B177CDDF90AF}"/>
              </a:ext>
            </a:extLst>
          </p:cNvPr>
          <p:cNvCxnSpPr>
            <a:cxnSpLocks/>
            <a:stCxn id="10" idx="2"/>
            <a:endCxn id="25" idx="0"/>
          </p:cNvCxnSpPr>
          <p:nvPr/>
        </p:nvCxnSpPr>
        <p:spPr>
          <a:xfrm rot="5400000">
            <a:off x="5865161" y="3964685"/>
            <a:ext cx="1092268" cy="706798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>
            <a:extLst>
              <a:ext uri="{FF2B5EF4-FFF2-40B4-BE49-F238E27FC236}">
                <a16:creationId xmlns:a16="http://schemas.microsoft.com/office/drawing/2014/main" id="{686D7658-425C-413F-BDFA-1582DC1EB74E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rot="16200000" flipH="1">
            <a:off x="7830421" y="2706222"/>
            <a:ext cx="1092268" cy="3223723"/>
          </a:xfrm>
          <a:prstGeom prst="bentConnector3">
            <a:avLst/>
          </a:prstGeom>
          <a:ln w="57150"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F8CE6A9-3CD4-4C15-9EEB-6EE4FD5DC1A0}"/>
              </a:ext>
            </a:extLst>
          </p:cNvPr>
          <p:cNvSpPr txBox="1"/>
          <p:nvPr/>
        </p:nvSpPr>
        <p:spPr>
          <a:xfrm>
            <a:off x="4484133" y="6296169"/>
            <a:ext cx="31475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日経新聞　</a:t>
            </a:r>
            <a:r>
              <a:rPr kumimoji="1" lang="en-US" altLang="ja-JP" sz="1050" dirty="0"/>
              <a:t>2017/4/12</a:t>
            </a:r>
            <a:endParaRPr kumimoji="1" lang="ja-JP" altLang="en-US" sz="105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2866875-C6DA-4563-8D69-AF65CBE0ABD1}"/>
              </a:ext>
            </a:extLst>
          </p:cNvPr>
          <p:cNvSpPr txBox="1"/>
          <p:nvPr/>
        </p:nvSpPr>
        <p:spPr>
          <a:xfrm>
            <a:off x="8197716" y="6296169"/>
            <a:ext cx="31560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朝日新聞　</a:t>
            </a:r>
            <a:r>
              <a:rPr kumimoji="1" lang="en-US" altLang="ja-JP" sz="1050" dirty="0"/>
              <a:t>2018/8/1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40896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B700-7196-462E-B831-A1C1F691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支援制度の抜本改革と</a:t>
            </a:r>
            <a:br>
              <a:rPr kumimoji="1" lang="en-US" altLang="ja-JP" dirty="0"/>
            </a:br>
            <a:r>
              <a:rPr kumimoji="1" lang="ja-JP" altLang="en-US" dirty="0"/>
              <a:t>災害ケースマネジメントの制度化を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D056CB-BEC8-4241-8E1B-461CF45B71AE}"/>
              </a:ext>
            </a:extLst>
          </p:cNvPr>
          <p:cNvSpPr txBox="1"/>
          <p:nvPr/>
        </p:nvSpPr>
        <p:spPr>
          <a:xfrm>
            <a:off x="640701" y="3126835"/>
            <a:ext cx="266855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被災者生活再建支援法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9039CE-5F77-4DAB-8FCA-047CDAF2ADD9}"/>
              </a:ext>
            </a:extLst>
          </p:cNvPr>
          <p:cNvSpPr txBox="1"/>
          <p:nvPr/>
        </p:nvSpPr>
        <p:spPr>
          <a:xfrm>
            <a:off x="640701" y="3854622"/>
            <a:ext cx="266855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災害救助法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D52392-FB23-48E2-B88F-9D8187F2F0BD}"/>
              </a:ext>
            </a:extLst>
          </p:cNvPr>
          <p:cNvSpPr txBox="1"/>
          <p:nvPr/>
        </p:nvSpPr>
        <p:spPr>
          <a:xfrm>
            <a:off x="640700" y="4591739"/>
            <a:ext cx="2668553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災害弔慰金支給法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111812-6B72-4CC4-8FE7-37C340F2773C}"/>
              </a:ext>
            </a:extLst>
          </p:cNvPr>
          <p:cNvSpPr txBox="1"/>
          <p:nvPr/>
        </p:nvSpPr>
        <p:spPr>
          <a:xfrm>
            <a:off x="3915747" y="3162125"/>
            <a:ext cx="376956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kumimoji="1" lang="ja-JP" altLang="en-US" dirty="0"/>
              <a:t>・支援する法律がばらばら</a:t>
            </a:r>
            <a:endParaRPr kumimoji="1" lang="en-US" altLang="ja-JP" dirty="0"/>
          </a:p>
          <a:p>
            <a:r>
              <a:rPr lang="ja-JP" altLang="en-US" dirty="0"/>
              <a:t>・災害ごとに継ぎ足しされ複雑</a:t>
            </a:r>
            <a:endParaRPr lang="en-US" altLang="ja-JP" dirty="0"/>
          </a:p>
          <a:p>
            <a:r>
              <a:rPr kumimoji="1" lang="ja-JP" altLang="en-US" dirty="0"/>
              <a:t>・支援対象から漏れ落ちる被災者</a:t>
            </a:r>
            <a:endParaRPr kumimoji="1" lang="en-US" altLang="ja-JP" dirty="0"/>
          </a:p>
          <a:p>
            <a:r>
              <a:rPr kumimoji="1" lang="ja-JP" altLang="en-US" dirty="0"/>
              <a:t>・復興期の法制度が脆弱</a:t>
            </a:r>
            <a:endParaRPr kumimoji="1" lang="en-US" altLang="ja-JP" dirty="0"/>
          </a:p>
          <a:p>
            <a:r>
              <a:rPr lang="ja-JP" altLang="en-US" dirty="0"/>
              <a:t>・行政側の手続きが中心</a:t>
            </a:r>
            <a:endParaRPr kumimoji="1" lang="ja-JP" altLang="en-US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0EC828E-B885-4CDC-B9A5-7ABA31937244}"/>
              </a:ext>
            </a:extLst>
          </p:cNvPr>
          <p:cNvSpPr/>
          <p:nvPr/>
        </p:nvSpPr>
        <p:spPr>
          <a:xfrm>
            <a:off x="4979436" y="2942169"/>
            <a:ext cx="1642188" cy="3693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現状の課題</a:t>
            </a:r>
          </a:p>
        </p:txBody>
      </p:sp>
      <p:cxnSp>
        <p:nvCxnSpPr>
          <p:cNvPr id="9" name="コネクタ: カギ線 8">
            <a:extLst>
              <a:ext uri="{FF2B5EF4-FFF2-40B4-BE49-F238E27FC236}">
                <a16:creationId xmlns:a16="http://schemas.microsoft.com/office/drawing/2014/main" id="{34F4DD77-2CB7-4453-ACB0-5A07824BBEF5}"/>
              </a:ext>
            </a:extLst>
          </p:cNvPr>
          <p:cNvCxnSpPr>
            <a:stCxn id="3" idx="3"/>
            <a:endCxn id="6" idx="1"/>
          </p:cNvCxnSpPr>
          <p:nvPr/>
        </p:nvCxnSpPr>
        <p:spPr>
          <a:xfrm>
            <a:off x="3309256" y="3311501"/>
            <a:ext cx="606491" cy="7277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コネクタ: カギ線 10">
            <a:extLst>
              <a:ext uri="{FF2B5EF4-FFF2-40B4-BE49-F238E27FC236}">
                <a16:creationId xmlns:a16="http://schemas.microsoft.com/office/drawing/2014/main" id="{75CB205B-0005-461C-9E09-E5993CD35CD3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3309255" y="4039288"/>
            <a:ext cx="606492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2E702569-313F-46AD-AC57-AA999F92E253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3309253" y="4039288"/>
            <a:ext cx="606494" cy="7371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2208A71-FAF3-4676-AB13-DF69588356FE}"/>
              </a:ext>
            </a:extLst>
          </p:cNvPr>
          <p:cNvSpPr/>
          <p:nvPr/>
        </p:nvSpPr>
        <p:spPr>
          <a:xfrm>
            <a:off x="8276255" y="2365435"/>
            <a:ext cx="3666930" cy="11534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被災者総合支援法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C423C6AF-A769-4064-BFD8-E3D386E2068D}"/>
              </a:ext>
            </a:extLst>
          </p:cNvPr>
          <p:cNvSpPr/>
          <p:nvPr/>
        </p:nvSpPr>
        <p:spPr>
          <a:xfrm>
            <a:off x="8276255" y="4591739"/>
            <a:ext cx="3741574" cy="11534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災害ケースマネジメントの制度化</a:t>
            </a:r>
            <a:endParaRPr kumimoji="1" lang="ja-JP" altLang="en-US" b="1" dirty="0"/>
          </a:p>
        </p:txBody>
      </p:sp>
      <p:cxnSp>
        <p:nvCxnSpPr>
          <p:cNvPr id="22" name="コネクタ: カギ線 21">
            <a:extLst>
              <a:ext uri="{FF2B5EF4-FFF2-40B4-BE49-F238E27FC236}">
                <a16:creationId xmlns:a16="http://schemas.microsoft.com/office/drawing/2014/main" id="{FD80FC1B-E424-4EFA-91B4-480A51515992}"/>
              </a:ext>
            </a:extLst>
          </p:cNvPr>
          <p:cNvCxnSpPr>
            <a:stCxn id="6" idx="3"/>
            <a:endCxn id="17" idx="1"/>
          </p:cNvCxnSpPr>
          <p:nvPr/>
        </p:nvCxnSpPr>
        <p:spPr>
          <a:xfrm flipV="1">
            <a:off x="7685314" y="2942169"/>
            <a:ext cx="590941" cy="10971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コネクタ: カギ線 23">
            <a:extLst>
              <a:ext uri="{FF2B5EF4-FFF2-40B4-BE49-F238E27FC236}">
                <a16:creationId xmlns:a16="http://schemas.microsoft.com/office/drawing/2014/main" id="{5360D3D0-4B6D-4A45-A686-14B4D4EBE81D}"/>
              </a:ext>
            </a:extLst>
          </p:cNvPr>
          <p:cNvCxnSpPr>
            <a:stCxn id="6" idx="3"/>
            <a:endCxn id="20" idx="1"/>
          </p:cNvCxnSpPr>
          <p:nvPr/>
        </p:nvCxnSpPr>
        <p:spPr>
          <a:xfrm>
            <a:off x="7685314" y="4039288"/>
            <a:ext cx="590941" cy="11291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165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613</Words>
  <Application>Microsoft Office PowerPoint</Application>
  <PresentationFormat>ワイド画面</PresentationFormat>
  <Paragraphs>97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Wingdings</vt:lpstr>
      <vt:lpstr>Office テーマ</vt:lpstr>
      <vt:lpstr>災害対策 全国交流集会2020 </vt:lpstr>
      <vt:lpstr>被災者生活再建支援法の改正課題</vt:lpstr>
      <vt:lpstr>PowerPoint プレゼンテーション</vt:lpstr>
      <vt:lpstr>PowerPoint プレゼンテーション</vt:lpstr>
      <vt:lpstr>PowerPoint プレゼンテーション</vt:lpstr>
      <vt:lpstr>支援金支給状況と復興予算</vt:lpstr>
      <vt:lpstr>支援制度の抜本改革と 災害ケースマネジメントの制度化を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災害対策 全国交流集会2020</dc:title>
  <dc:creator>小川 靜治</dc:creator>
  <cp:lastModifiedBy>小川 靜治</cp:lastModifiedBy>
  <cp:revision>17</cp:revision>
  <cp:lastPrinted>2020-11-02T06:24:24Z</cp:lastPrinted>
  <dcterms:created xsi:type="dcterms:W3CDTF">2020-11-02T04:54:25Z</dcterms:created>
  <dcterms:modified xsi:type="dcterms:W3CDTF">2020-11-02T07:39:03Z</dcterms:modified>
</cp:coreProperties>
</file>